
<file path=[Content_Types].xml><?xml version="1.0" encoding="utf-8"?>
<Types xmlns="http://schemas.openxmlformats.org/package/2006/content-types">
  <Override PartName="/docProps/core.xml" ContentType="application/vnd.openxmlformats-package.core-properties+xml"/>
  <Default Extension="rels" ContentType="application/vnd.openxmlformats-package.relationships+xml"/>
  <Override PartName="/ppt/slideLayouts/slideLayout6.xml" ContentType="application/vnd.openxmlformats-officedocument.presentationml.slideLayout+xml"/>
  <Override PartName="/ppt/slideLayouts/slideLayout8.xml" ContentType="application/vnd.openxmlformats-officedocument.presentationml.slideLayout+xml"/>
  <Override PartName="/ppt/slideLayouts/slideLayout1.xml" ContentType="application/vnd.openxmlformats-officedocument.presentationml.slideLayout+xml"/>
  <Override PartName="/ppt/slideLayouts/slideLayout11.xml" ContentType="application/vnd.openxmlformats-officedocument.presentationml.slideLayout+xml"/>
  <Override PartName="/ppt/slideLayouts/slideLayout3.xml" ContentType="application/vnd.openxmlformats-officedocument.presentationml.slideLayout+xml"/>
  <Default Extension="xml" ContentType="application/xml"/>
  <Override PartName="/ppt/slides/slide2.xml" ContentType="application/vnd.openxmlformats-officedocument.presentationml.slide+xml"/>
  <Override PartName="/docProps/app.xml" ContentType="application/vnd.openxmlformats-officedocument.extended-properties+xml"/>
  <Override PartName="/ppt/slideMasters/slideMaster1.xml" ContentType="application/vnd.openxmlformats-officedocument.presentationml.slideMaster+xml"/>
  <Override PartName="/ppt/slideLayouts/slideLayout5.xml" ContentType="application/vnd.openxmlformats-officedocument.presentationml.slideLayout+xml"/>
  <Override PartName="/ppt/viewProps.xml" ContentType="application/vnd.openxmlformats-officedocument.presentationml.viewProps+xml"/>
  <Override PartName="/ppt/slideLayouts/slideLayout7.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2.xml" ContentType="application/vnd.openxmlformats-officedocument.presentationml.slideLayout+xml"/>
  <Default Extension="bin" ContentType="application/vnd.openxmlformats-officedocument.presentationml.printerSettings"/>
  <Override PartName="/ppt/slides/slide1.xml" ContentType="application/vnd.openxmlformats-officedocument.presentationml.slide+xml"/>
  <Default Extension="jpeg" ContentType="image/jpeg"/>
  <Override PartName="/ppt/slideLayouts/slideLayout4.xml" ContentType="application/vnd.openxmlformats-officedocument.presentationml.slideLayout+xml"/>
  <Override PartName="/ppt/tableStyles.xml" ContentType="application/vnd.openxmlformats-officedocument.presentationml.tableStyles+xml"/>
  <Override PartName="/ppt/theme/theme1.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r:id="rId1"/>
  </p:sldMasterIdLst>
  <p:sldIdLst>
    <p:sldId id="256" r:id="rId2"/>
    <p:sldId id="257" r:id="rId3"/>
  </p:sldIdLst>
  <p:sldSz cx="6858000" cy="9144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prnPr/>
  <p:extLst>
    <p:ext uri="{E76CE94A-603C-4142-B9EB-6D1370010A27}">
      <p14:discardImageEditData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0"/>
    </p:ext>
    <p:ext uri="{D31A062A-798A-4329-ABDD-BBA856620510}">
      <p14:defaultImageDpi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showOutlineIcons="0">
    <p:restoredLeft sz="15620"/>
    <p:restoredTop sz="94660"/>
  </p:normalViewPr>
  <p:slideViewPr>
    <p:cSldViewPr snapToGrid="0" snapToObjects="1">
      <p:cViewPr>
        <p:scale>
          <a:sx n="150" d="100"/>
          <a:sy n="150" d="100"/>
        </p:scale>
        <p:origin x="-768" y="-88"/>
      </p:cViewPr>
      <p:guideLst>
        <p:guide orient="horz" pos="2880"/>
        <p:guide pos="216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printerSettings" Target="printerSettings/printerSettings1.bin"/><Relationship Id="rId5" Type="http://schemas.openxmlformats.org/officeDocument/2006/relationships/presProps" Target="presProps.xml"/><Relationship Id="rId6" Type="http://schemas.openxmlformats.org/officeDocument/2006/relationships/viewProps" Target="viewProps.xml"/><Relationship Id="rId7" Type="http://schemas.openxmlformats.org/officeDocument/2006/relationships/theme" Target="theme/theme1.xml"/><Relationship Id="rId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14350" y="2840568"/>
            <a:ext cx="5829300" cy="1960033"/>
          </a:xfrm>
        </p:spPr>
        <p:txBody>
          <a:bodyPr/>
          <a:lstStyle/>
          <a:p>
            <a:r>
              <a:rPr lang="en-US" smtClean="0"/>
              <a:t>Click to edit Master title style</a:t>
            </a:r>
            <a:endParaRPr lang="en-US"/>
          </a:p>
        </p:txBody>
      </p:sp>
      <p:sp>
        <p:nvSpPr>
          <p:cNvPr id="3" name="Subtitle 2"/>
          <p:cNvSpPr>
            <a:spLocks noGrp="1"/>
          </p:cNvSpPr>
          <p:nvPr>
            <p:ph type="subTitle" idx="1"/>
          </p:nvPr>
        </p:nvSpPr>
        <p:spPr>
          <a:xfrm>
            <a:off x="1028700" y="5181600"/>
            <a:ext cx="4800600" cy="23368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FD9A4FB-266D-E449-898D-56C438DC2E9E}" type="datetimeFigureOut">
              <a:rPr lang="en-US" smtClean="0"/>
              <a:pPr/>
              <a:t>8/30/17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171715421"/>
      </p:ext>
    </p:extLst>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FD9A4FB-266D-E449-898D-56C438DC2E9E}" type="datetimeFigureOut">
              <a:rPr lang="en-US" smtClean="0"/>
              <a:pPr/>
              <a:t>8/30/17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236193795"/>
      </p:ext>
    </p:extLst>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3729037" y="488951"/>
            <a:ext cx="1157288" cy="104013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257175" y="488951"/>
            <a:ext cx="3357563" cy="104013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FD9A4FB-266D-E449-898D-56C438DC2E9E}" type="datetimeFigureOut">
              <a:rPr lang="en-US" smtClean="0"/>
              <a:pPr/>
              <a:t>8/30/17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328641162"/>
      </p:ext>
    </p:extLst>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FD9A4FB-266D-E449-898D-56C438DC2E9E}" type="datetimeFigureOut">
              <a:rPr lang="en-US" smtClean="0"/>
              <a:pPr/>
              <a:t>8/30/17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486706160"/>
      </p:ext>
    </p:extLst>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41735" y="5875867"/>
            <a:ext cx="5829300" cy="181610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541735" y="3875618"/>
            <a:ext cx="5829300" cy="2000249"/>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FD9A4FB-266D-E449-898D-56C438DC2E9E}" type="datetimeFigureOut">
              <a:rPr lang="en-US" smtClean="0"/>
              <a:pPr/>
              <a:t>8/30/17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596018415"/>
      </p:ext>
    </p:extLst>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257175" y="2844800"/>
            <a:ext cx="2257425" cy="8045451"/>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2628900" y="2844800"/>
            <a:ext cx="2257425" cy="8045451"/>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FD9A4FB-266D-E449-898D-56C438DC2E9E}" type="datetimeFigureOut">
              <a:rPr lang="en-US" smtClean="0"/>
              <a:pPr/>
              <a:t>8/30/17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945105644"/>
      </p:ext>
    </p:extLst>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1524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342900" y="2046817"/>
            <a:ext cx="303014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342900" y="2899833"/>
            <a:ext cx="303014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3483769" y="2046817"/>
            <a:ext cx="303133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3483769" y="2899833"/>
            <a:ext cx="303133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FD9A4FB-266D-E449-898D-56C438DC2E9E}" type="datetimeFigureOut">
              <a:rPr lang="en-US" smtClean="0"/>
              <a:pPr/>
              <a:t>8/30/17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633423001"/>
      </p:ext>
    </p:extLst>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FD9A4FB-266D-E449-898D-56C438DC2E9E}" type="datetimeFigureOut">
              <a:rPr lang="en-US" smtClean="0"/>
              <a:pPr/>
              <a:t>8/30/17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574223226"/>
      </p:ext>
    </p:extLst>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FD9A4FB-266D-E449-898D-56C438DC2E9E}" type="datetimeFigureOut">
              <a:rPr lang="en-US" smtClean="0"/>
              <a:pPr/>
              <a:t>8/30/17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441174005"/>
      </p:ext>
    </p:extLst>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4067"/>
            <a:ext cx="2256235" cy="154940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2681287" y="364067"/>
            <a:ext cx="3833813" cy="7804151"/>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342900" y="1913467"/>
            <a:ext cx="2256235" cy="6254751"/>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FD9A4FB-266D-E449-898D-56C438DC2E9E}" type="datetimeFigureOut">
              <a:rPr lang="en-US" smtClean="0"/>
              <a:pPr/>
              <a:t>8/30/17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853901054"/>
      </p:ext>
    </p:extLst>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344216" y="6400800"/>
            <a:ext cx="4114800" cy="755651"/>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344216" y="817033"/>
            <a:ext cx="41148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344216" y="7156451"/>
            <a:ext cx="4114800" cy="1073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FD9A4FB-266D-E449-898D-56C438DC2E9E}" type="datetimeFigureOut">
              <a:rPr lang="en-US" smtClean="0"/>
              <a:pPr/>
              <a:t>8/30/17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459528141"/>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342900" y="366184"/>
            <a:ext cx="6172200" cy="1524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342900" y="2133601"/>
            <a:ext cx="6172200" cy="603461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342900" y="8475134"/>
            <a:ext cx="1600200" cy="486833"/>
          </a:xfrm>
          <a:prstGeom prst="rect">
            <a:avLst/>
          </a:prstGeom>
        </p:spPr>
        <p:txBody>
          <a:bodyPr vert="horz" lIns="91440" tIns="45720" rIns="91440" bIns="45720" rtlCol="0" anchor="ctr"/>
          <a:lstStyle>
            <a:lvl1pPr algn="l">
              <a:defRPr sz="1200">
                <a:solidFill>
                  <a:schemeClr val="tx1">
                    <a:tint val="75000"/>
                  </a:schemeClr>
                </a:solidFill>
              </a:defRPr>
            </a:lvl1pPr>
          </a:lstStyle>
          <a:p>
            <a:fld id="{AFD9A4FB-266D-E449-898D-56C438DC2E9E}" type="datetimeFigureOut">
              <a:rPr lang="en-US" smtClean="0"/>
              <a:pPr/>
              <a:t>8/30/17</a:t>
            </a:fld>
            <a:endParaRPr lang="en-US"/>
          </a:p>
        </p:txBody>
      </p:sp>
      <p:sp>
        <p:nvSpPr>
          <p:cNvPr id="5" name="Footer Placeholder 4"/>
          <p:cNvSpPr>
            <a:spLocks noGrp="1"/>
          </p:cNvSpPr>
          <p:nvPr>
            <p:ph type="ftr" sz="quarter" idx="3"/>
          </p:nvPr>
        </p:nvSpPr>
        <p:spPr>
          <a:xfrm>
            <a:off x="2343150" y="8475134"/>
            <a:ext cx="2171700" cy="48683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4914900" y="8475134"/>
            <a:ext cx="1600200" cy="486833"/>
          </a:xfrm>
          <a:prstGeom prst="rect">
            <a:avLst/>
          </a:prstGeom>
        </p:spPr>
        <p:txBody>
          <a:bodyPr vert="horz" lIns="91440" tIns="45720" rIns="91440" bIns="45720" rtlCol="0" anchor="ctr"/>
          <a:lstStyle>
            <a:lvl1pPr algn="r">
              <a:defRPr sz="1200">
                <a:solidFill>
                  <a:schemeClr val="tx1">
                    <a:tint val="75000"/>
                  </a:schemeClr>
                </a:solidFill>
              </a:defRPr>
            </a:lvl1pPr>
          </a:lstStyle>
          <a:p>
            <a:fld id="{608D8D9C-80C0-B14E-9710-87C34717372B}" type="slidenum">
              <a:rPr lang="en-US" smtClean="0"/>
              <a:pPr/>
              <a:t>‹#›</a:t>
            </a:fld>
            <a:endParaRPr lang="en-US"/>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374933046"/>
      </p:ext>
    </p:extLst>
  </p:cSld>
  <p:clrMap bg1="lt1" tx1="dk1" bg2="lt2" tx2="dk2" accent1="accent1" accent2="accent2" accent3="accent3" accent4="accent4" accent5="accent5" accent6="accent6" hlink="hlink" folHlink="folHlink"/>
  <p:sldLayoutIdLst>
    <p:sldLayoutId r:id="rId1"/>
    <p:sldLayoutId r:id="rId2"/>
    <p:sldLayoutId r:id="rId3"/>
    <p:sldLayoutId r:id="rId4"/>
    <p:sldLayoutId r:id="rId5"/>
    <p:sldLayoutId r:id="rId6"/>
    <p:sldLayoutId r:id="rId7"/>
    <p:sldLayoutId r:id="rId8"/>
    <p:sldLayoutId r:id="rId9"/>
    <p:sldLayoutId r:id="rId10"/>
    <p:sldLayoutId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Rectangle 3"/>
          <p:cNvSpPr/>
          <p:nvPr/>
        </p:nvSpPr>
        <p:spPr>
          <a:xfrm>
            <a:off x="278140" y="6669011"/>
            <a:ext cx="1338993" cy="1052589"/>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1</a:t>
            </a:r>
            <a:endParaRPr lang="en-US" sz="1000" dirty="0">
              <a:solidFill>
                <a:schemeClr val="tx1"/>
              </a:solidFill>
              <a:latin typeface="Times New Roman"/>
              <a:cs typeface="Times New Roman"/>
            </a:endParaRPr>
          </a:p>
        </p:txBody>
      </p:sp>
      <p:sp>
        <p:nvSpPr>
          <p:cNvPr id="16" name="Rectangle 15"/>
          <p:cNvSpPr/>
          <p:nvPr/>
        </p:nvSpPr>
        <p:spPr>
          <a:xfrm>
            <a:off x="235451" y="983688"/>
            <a:ext cx="6059326" cy="1175313"/>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r>
              <a:rPr lang="en-US" sz="1200" dirty="0">
                <a:solidFill>
                  <a:schemeClr val="tx1"/>
                </a:solidFill>
                <a:latin typeface="Times New Roman"/>
                <a:cs typeface="Times New Roman"/>
              </a:rPr>
              <a:t>I</a:t>
            </a:r>
            <a:r>
              <a:rPr lang="en-US" sz="1200" dirty="0" smtClean="0">
                <a:solidFill>
                  <a:schemeClr val="tx1"/>
                </a:solidFill>
                <a:latin typeface="Times New Roman"/>
                <a:cs typeface="Times New Roman"/>
              </a:rPr>
              <a:t>n the “surface” brainstorm box below, set out the “surface” facts of the road to the Constitution. To the best of your ability, list the people, places and events that you normally follow in historical analysis. For example, “surface” facts might be, “The American colonies rebelled ….” In this scenario, you might touch on such </a:t>
            </a:r>
            <a:r>
              <a:rPr lang="en-US" sz="1200" dirty="0">
                <a:solidFill>
                  <a:schemeClr val="tx1"/>
                </a:solidFill>
                <a:latin typeface="Times New Roman"/>
                <a:cs typeface="Times New Roman"/>
              </a:rPr>
              <a:t>elements as</a:t>
            </a:r>
            <a:r>
              <a:rPr lang="en-US" sz="1200" dirty="0" smtClean="0">
                <a:solidFill>
                  <a:schemeClr val="tx1"/>
                </a:solidFill>
                <a:latin typeface="Times New Roman"/>
                <a:cs typeface="Times New Roman"/>
              </a:rPr>
              <a:t> taxes deemed unfair, lack of representation in parliament, boycotts, demands for fair treatment, war, Articles of Confederation, Enlightenment, etc.  </a:t>
            </a:r>
            <a:endParaRPr lang="en-US" sz="1200" dirty="0">
              <a:solidFill>
                <a:schemeClr val="tx1"/>
              </a:solidFill>
              <a:latin typeface="Times New Roman"/>
              <a:cs typeface="Times New Roman"/>
            </a:endParaRPr>
          </a:p>
        </p:txBody>
      </p:sp>
      <p:sp>
        <p:nvSpPr>
          <p:cNvPr id="18" name="TextBox 17"/>
          <p:cNvSpPr txBox="1"/>
          <p:nvPr/>
        </p:nvSpPr>
        <p:spPr>
          <a:xfrm>
            <a:off x="2311758" y="157622"/>
            <a:ext cx="4352474" cy="276999"/>
          </a:xfrm>
          <a:prstGeom prst="rect">
            <a:avLst/>
          </a:prstGeom>
          <a:noFill/>
        </p:spPr>
        <p:txBody>
          <a:bodyPr wrap="none" rtlCol="0">
            <a:spAutoFit/>
          </a:bodyPr>
          <a:lstStyle/>
          <a:p>
            <a:r>
              <a:rPr lang="en-US" sz="1200" dirty="0" smtClean="0">
                <a:latin typeface="Times New Roman"/>
                <a:cs typeface="Times New Roman"/>
              </a:rPr>
              <a:t>Name _____________________Per ______Date_______________</a:t>
            </a:r>
            <a:endParaRPr lang="en-US" sz="1200" dirty="0">
              <a:latin typeface="Times New Roman"/>
              <a:cs typeface="Times New Roman"/>
            </a:endParaRPr>
          </a:p>
        </p:txBody>
      </p:sp>
      <p:sp>
        <p:nvSpPr>
          <p:cNvPr id="21" name="Rectangle 20"/>
          <p:cNvSpPr/>
          <p:nvPr/>
        </p:nvSpPr>
        <p:spPr>
          <a:xfrm>
            <a:off x="278141" y="2947603"/>
            <a:ext cx="6016635" cy="2242463"/>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endParaRPr lang="en-US" sz="1200" dirty="0">
              <a:solidFill>
                <a:schemeClr val="tx1"/>
              </a:solidFill>
              <a:latin typeface="Times New Roman"/>
              <a:cs typeface="Times New Roman"/>
            </a:endParaRPr>
          </a:p>
        </p:txBody>
      </p:sp>
      <p:sp>
        <p:nvSpPr>
          <p:cNvPr id="22" name="TextBox 21"/>
          <p:cNvSpPr txBox="1"/>
          <p:nvPr/>
        </p:nvSpPr>
        <p:spPr>
          <a:xfrm>
            <a:off x="235451" y="2352474"/>
            <a:ext cx="6220577" cy="461665"/>
          </a:xfrm>
          <a:prstGeom prst="rect">
            <a:avLst/>
          </a:prstGeom>
          <a:noFill/>
        </p:spPr>
        <p:txBody>
          <a:bodyPr wrap="square" rtlCol="0">
            <a:spAutoFit/>
          </a:bodyPr>
          <a:lstStyle/>
          <a:p>
            <a:r>
              <a:rPr lang="en-US" sz="1200" i="1" dirty="0" smtClean="0">
                <a:latin typeface="Times New Roman"/>
                <a:cs typeface="Times New Roman"/>
              </a:rPr>
              <a:t>Surface Brainstorm</a:t>
            </a:r>
            <a:r>
              <a:rPr lang="en-US" sz="1200" dirty="0" smtClean="0">
                <a:latin typeface="Times New Roman"/>
                <a:cs typeface="Times New Roman"/>
              </a:rPr>
              <a:t>: lay out the people, places and events of the march toward the Constitution. Use any formatting you like. </a:t>
            </a:r>
            <a:endParaRPr lang="en-US" sz="1200" dirty="0">
              <a:latin typeface="Times New Roman"/>
              <a:cs typeface="Times New Roman"/>
            </a:endParaRPr>
          </a:p>
        </p:txBody>
      </p:sp>
      <p:sp>
        <p:nvSpPr>
          <p:cNvPr id="19" name="TextBox 18"/>
          <p:cNvSpPr txBox="1"/>
          <p:nvPr/>
        </p:nvSpPr>
        <p:spPr>
          <a:xfrm>
            <a:off x="359272" y="544687"/>
            <a:ext cx="1163074" cy="276999"/>
          </a:xfrm>
          <a:prstGeom prst="rect">
            <a:avLst/>
          </a:prstGeom>
          <a:noFill/>
        </p:spPr>
        <p:txBody>
          <a:bodyPr wrap="none" rtlCol="0">
            <a:spAutoFit/>
          </a:bodyPr>
          <a:lstStyle/>
          <a:p>
            <a:r>
              <a:rPr lang="en-US" sz="1200" dirty="0" smtClean="0">
                <a:latin typeface="Times New Roman"/>
                <a:cs typeface="Times New Roman"/>
              </a:rPr>
              <a:t>Pattern exercise</a:t>
            </a:r>
            <a:endParaRPr lang="en-US" sz="1200" dirty="0">
              <a:latin typeface="Times New Roman"/>
              <a:cs typeface="Times New Roman"/>
            </a:endParaRPr>
          </a:p>
        </p:txBody>
      </p:sp>
      <p:sp>
        <p:nvSpPr>
          <p:cNvPr id="29" name="Rectangle 28"/>
          <p:cNvSpPr/>
          <p:nvPr/>
        </p:nvSpPr>
        <p:spPr>
          <a:xfrm>
            <a:off x="278140" y="5336827"/>
            <a:ext cx="6016635" cy="920040"/>
          </a:xfrm>
          <a:prstGeom prst="rect">
            <a:avLst/>
          </a:prstGeom>
          <a:noFill/>
          <a:ln w="9525"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r>
              <a:rPr lang="en-US" sz="1200" dirty="0">
                <a:solidFill>
                  <a:schemeClr val="tx1"/>
                </a:solidFill>
                <a:latin typeface="Times New Roman"/>
                <a:cs typeface="Times New Roman"/>
              </a:rPr>
              <a:t>After you have completed the “surface” brainstorm box, fill in the series of boxes </a:t>
            </a:r>
            <a:r>
              <a:rPr lang="en-US" sz="1200" dirty="0" smtClean="0">
                <a:solidFill>
                  <a:schemeClr val="tx1"/>
                </a:solidFill>
                <a:latin typeface="Times New Roman"/>
                <a:cs typeface="Times New Roman"/>
              </a:rPr>
              <a:t>below. </a:t>
            </a:r>
            <a:r>
              <a:rPr lang="en-US" sz="1200" dirty="0">
                <a:solidFill>
                  <a:schemeClr val="tx1"/>
                </a:solidFill>
                <a:latin typeface="Times New Roman"/>
                <a:cs typeface="Times New Roman"/>
              </a:rPr>
              <a:t>Fill in the boxes in order. This will typically involve use of chronological order and also a view toward cause and effect relationships between elements. However, you may use other means to organize the events if you see fit. List the events in order as you see them</a:t>
            </a:r>
            <a:r>
              <a:rPr lang="en-US" sz="1200" dirty="0" smtClean="0">
                <a:solidFill>
                  <a:schemeClr val="tx1"/>
                </a:solidFill>
                <a:latin typeface="Times New Roman"/>
                <a:cs typeface="Times New Roman"/>
              </a:rPr>
              <a:t>. You must use at least three boxes. If you are having trouble, you might think about: situation, action, reaction, result.</a:t>
            </a:r>
            <a:endParaRPr lang="en-US" sz="1200" dirty="0">
              <a:solidFill>
                <a:schemeClr val="tx1"/>
              </a:solidFill>
              <a:latin typeface="Times New Roman"/>
              <a:cs typeface="Times New Roman"/>
            </a:endParaRPr>
          </a:p>
        </p:txBody>
      </p:sp>
      <p:sp>
        <p:nvSpPr>
          <p:cNvPr id="34" name="TextBox 33"/>
          <p:cNvSpPr txBox="1"/>
          <p:nvPr/>
        </p:nvSpPr>
        <p:spPr>
          <a:xfrm>
            <a:off x="5695559" y="8712200"/>
            <a:ext cx="599218" cy="276999"/>
          </a:xfrm>
          <a:prstGeom prst="rect">
            <a:avLst/>
          </a:prstGeom>
          <a:noFill/>
        </p:spPr>
        <p:txBody>
          <a:bodyPr wrap="none" rtlCol="0">
            <a:spAutoFit/>
          </a:bodyPr>
          <a:lstStyle/>
          <a:p>
            <a:r>
              <a:rPr lang="en-US" sz="1200" dirty="0" smtClean="0">
                <a:latin typeface="Times New Roman"/>
                <a:cs typeface="Times New Roman"/>
              </a:rPr>
              <a:t>Page 1</a:t>
            </a:r>
            <a:endParaRPr lang="en-US" sz="1200" dirty="0">
              <a:latin typeface="Times New Roman"/>
              <a:cs typeface="Times New Roman"/>
            </a:endParaRPr>
          </a:p>
        </p:txBody>
      </p:sp>
      <p:sp>
        <p:nvSpPr>
          <p:cNvPr id="15" name="TextBox 14"/>
          <p:cNvSpPr txBox="1"/>
          <p:nvPr/>
        </p:nvSpPr>
        <p:spPr>
          <a:xfrm>
            <a:off x="290894" y="6392011"/>
            <a:ext cx="1231452" cy="276999"/>
          </a:xfrm>
          <a:prstGeom prst="rect">
            <a:avLst/>
          </a:prstGeom>
          <a:noFill/>
        </p:spPr>
        <p:txBody>
          <a:bodyPr wrap="none" rtlCol="0">
            <a:spAutoFit/>
          </a:bodyPr>
          <a:lstStyle/>
          <a:p>
            <a:r>
              <a:rPr lang="en-US" sz="1200" dirty="0" smtClean="0">
                <a:latin typeface="Times New Roman"/>
                <a:cs typeface="Times New Roman"/>
              </a:rPr>
              <a:t>Surface structure</a:t>
            </a:r>
            <a:endParaRPr lang="en-US" sz="1200" dirty="0">
              <a:latin typeface="Times New Roman"/>
              <a:cs typeface="Times New Roman"/>
            </a:endParaRPr>
          </a:p>
        </p:txBody>
      </p:sp>
      <p:sp>
        <p:nvSpPr>
          <p:cNvPr id="20" name="Rectangle 19"/>
          <p:cNvSpPr/>
          <p:nvPr/>
        </p:nvSpPr>
        <p:spPr>
          <a:xfrm>
            <a:off x="1798697" y="6669010"/>
            <a:ext cx="1246254" cy="1052590"/>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2</a:t>
            </a:r>
            <a:endParaRPr lang="en-US" sz="1000" dirty="0">
              <a:solidFill>
                <a:schemeClr val="tx1"/>
              </a:solidFill>
              <a:latin typeface="Times New Roman"/>
              <a:cs typeface="Times New Roman"/>
            </a:endParaRPr>
          </a:p>
        </p:txBody>
      </p:sp>
      <p:sp>
        <p:nvSpPr>
          <p:cNvPr id="23" name="Rectangle 22"/>
          <p:cNvSpPr/>
          <p:nvPr/>
        </p:nvSpPr>
        <p:spPr>
          <a:xfrm>
            <a:off x="3418917" y="6669011"/>
            <a:ext cx="1203883" cy="1052589"/>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3</a:t>
            </a:r>
            <a:endParaRPr lang="en-US" sz="1000" dirty="0">
              <a:solidFill>
                <a:schemeClr val="tx1"/>
              </a:solidFill>
              <a:latin typeface="Times New Roman"/>
              <a:cs typeface="Times New Roman"/>
            </a:endParaRPr>
          </a:p>
        </p:txBody>
      </p:sp>
      <p:sp>
        <p:nvSpPr>
          <p:cNvPr id="24" name="Rectangle 23"/>
          <p:cNvSpPr/>
          <p:nvPr/>
        </p:nvSpPr>
        <p:spPr>
          <a:xfrm>
            <a:off x="5019116" y="6669010"/>
            <a:ext cx="1212351" cy="1052590"/>
          </a:xfrm>
          <a:prstGeom prst="rect">
            <a:avLst/>
          </a:prstGeom>
          <a:noFill/>
          <a:ln>
            <a:solidFill>
              <a:schemeClr val="tx1"/>
            </a:solidFill>
            <a:prstDash val="sysDash"/>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4</a:t>
            </a:r>
            <a:endParaRPr lang="en-US" sz="1000" dirty="0">
              <a:solidFill>
                <a:schemeClr val="tx1"/>
              </a:solidFill>
              <a:latin typeface="Times New Roman"/>
              <a:cs typeface="Times New Roman"/>
            </a:endParaRP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451021093"/>
      </p:ext>
    </p:extLst>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 name="TextBox 7"/>
          <p:cNvSpPr txBox="1"/>
          <p:nvPr/>
        </p:nvSpPr>
        <p:spPr>
          <a:xfrm>
            <a:off x="2303292" y="171522"/>
            <a:ext cx="4352474" cy="276999"/>
          </a:xfrm>
          <a:prstGeom prst="rect">
            <a:avLst/>
          </a:prstGeom>
          <a:noFill/>
        </p:spPr>
        <p:txBody>
          <a:bodyPr wrap="none" rtlCol="0">
            <a:spAutoFit/>
          </a:bodyPr>
          <a:lstStyle/>
          <a:p>
            <a:r>
              <a:rPr lang="en-US" sz="1200" dirty="0" smtClean="0">
                <a:latin typeface="Times New Roman"/>
                <a:cs typeface="Times New Roman"/>
              </a:rPr>
              <a:t>Name _____________________Per ______Date_______________</a:t>
            </a:r>
            <a:endParaRPr lang="en-US" sz="1200" dirty="0">
              <a:latin typeface="Times New Roman"/>
              <a:cs typeface="Times New Roman"/>
            </a:endParaRPr>
          </a:p>
        </p:txBody>
      </p:sp>
      <p:sp>
        <p:nvSpPr>
          <p:cNvPr id="9" name="TextBox 8"/>
          <p:cNvSpPr txBox="1"/>
          <p:nvPr/>
        </p:nvSpPr>
        <p:spPr>
          <a:xfrm>
            <a:off x="278141" y="2989071"/>
            <a:ext cx="6112934" cy="1015663"/>
          </a:xfrm>
          <a:prstGeom prst="rect">
            <a:avLst/>
          </a:prstGeom>
          <a:noFill/>
          <a:ln>
            <a:solidFill>
              <a:srgbClr val="800000"/>
            </a:solidFill>
          </a:ln>
        </p:spPr>
        <p:txBody>
          <a:bodyPr wrap="square" rtlCol="0">
            <a:spAutoFit/>
          </a:bodyPr>
          <a:lstStyle/>
          <a:p>
            <a:r>
              <a:rPr lang="en-US" sz="1200" dirty="0" smtClean="0">
                <a:latin typeface="Times New Roman"/>
                <a:cs typeface="Times New Roman"/>
              </a:rPr>
              <a:t>Have ever seen a pattern similar to the one you described above? This “familiar” pattern may have any place as its source: another event in history, your personal life, fiction. The source of the pattern matters little; the </a:t>
            </a:r>
            <a:r>
              <a:rPr lang="en-US" sz="1200" i="1" dirty="0" smtClean="0">
                <a:latin typeface="Times New Roman"/>
                <a:cs typeface="Times New Roman"/>
              </a:rPr>
              <a:t>meaning</a:t>
            </a:r>
            <a:r>
              <a:rPr lang="en-US" sz="1200" dirty="0" smtClean="0">
                <a:latin typeface="Times New Roman"/>
                <a:cs typeface="Times New Roman"/>
              </a:rPr>
              <a:t> of the pattern means everything. How does your pattern resemble the pattern above? How does it differ from the pattern above? Is the meaning of the pattern the same? </a:t>
            </a:r>
            <a:endParaRPr lang="en-US" sz="1200" dirty="0">
              <a:latin typeface="Times New Roman"/>
              <a:cs typeface="Times New Roman"/>
            </a:endParaRPr>
          </a:p>
        </p:txBody>
      </p:sp>
      <p:sp>
        <p:nvSpPr>
          <p:cNvPr id="10" name="Rectangle 9"/>
          <p:cNvSpPr/>
          <p:nvPr/>
        </p:nvSpPr>
        <p:spPr>
          <a:xfrm>
            <a:off x="295836" y="4004734"/>
            <a:ext cx="6105323" cy="1728787"/>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cxnSp>
        <p:nvCxnSpPr>
          <p:cNvPr id="3" name="Straight Connector 2"/>
          <p:cNvCxnSpPr/>
          <p:nvPr/>
        </p:nvCxnSpPr>
        <p:spPr>
          <a:xfrm>
            <a:off x="383853" y="4580467"/>
            <a:ext cx="5921007" cy="1588"/>
          </a:xfrm>
          <a:prstGeom prst="line">
            <a:avLst/>
          </a:prstGeom>
          <a:ln w="12700" cmpd="sng">
            <a:solidFill>
              <a:schemeClr val="tx1"/>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288225" y="515973"/>
            <a:ext cx="6016635" cy="1245094"/>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r>
              <a:rPr lang="en-US" sz="1200" dirty="0">
                <a:solidFill>
                  <a:schemeClr val="tx1"/>
                </a:solidFill>
                <a:latin typeface="Times New Roman"/>
                <a:cs typeface="Times New Roman"/>
              </a:rPr>
              <a:t>When you have completed the surface </a:t>
            </a:r>
            <a:r>
              <a:rPr lang="en-US" sz="1200" dirty="0" smtClean="0">
                <a:solidFill>
                  <a:schemeClr val="tx1"/>
                </a:solidFill>
                <a:latin typeface="Times New Roman"/>
                <a:cs typeface="Times New Roman"/>
              </a:rPr>
              <a:t>brainstorm and the listing of events in the order that you have chosen, begin to think about “deep” structure. What lies underneath the events you have described above? </a:t>
            </a:r>
            <a:r>
              <a:rPr lang="en-US" sz="1200" dirty="0">
                <a:solidFill>
                  <a:schemeClr val="tx1"/>
                </a:solidFill>
                <a:latin typeface="Times New Roman"/>
                <a:cs typeface="Times New Roman"/>
              </a:rPr>
              <a:t>S</a:t>
            </a:r>
            <a:r>
              <a:rPr lang="en-US" sz="1200" dirty="0" smtClean="0">
                <a:solidFill>
                  <a:schemeClr val="tx1"/>
                </a:solidFill>
                <a:latin typeface="Times New Roman"/>
                <a:cs typeface="Times New Roman"/>
              </a:rPr>
              <a:t>et </a:t>
            </a:r>
            <a:r>
              <a:rPr lang="en-US" sz="1200" dirty="0">
                <a:solidFill>
                  <a:schemeClr val="tx1"/>
                </a:solidFill>
                <a:latin typeface="Times New Roman"/>
                <a:cs typeface="Times New Roman"/>
              </a:rPr>
              <a:t>out the “deep” structure of the </a:t>
            </a:r>
            <a:r>
              <a:rPr lang="en-US" sz="1200" i="1" dirty="0">
                <a:solidFill>
                  <a:schemeClr val="tx1"/>
                </a:solidFill>
                <a:latin typeface="Times New Roman"/>
                <a:cs typeface="Times New Roman"/>
              </a:rPr>
              <a:t>pattern</a:t>
            </a:r>
            <a:r>
              <a:rPr lang="en-US" sz="1200" dirty="0">
                <a:solidFill>
                  <a:schemeClr val="tx1"/>
                </a:solidFill>
                <a:latin typeface="Times New Roman"/>
                <a:cs typeface="Times New Roman"/>
              </a:rPr>
              <a:t>:</a:t>
            </a:r>
            <a:r>
              <a:rPr lang="en-US" sz="1200" dirty="0" smtClean="0">
                <a:solidFill>
                  <a:schemeClr val="tx1"/>
                </a:solidFill>
                <a:latin typeface="Times New Roman"/>
                <a:cs typeface="Times New Roman"/>
              </a:rPr>
              <a:t> resentment, rebellion, nation building, written laws. Try to align the boxes. For example, for the surface event in box 2 above, express the deep structure of the pattern in box 2 below.  What is the “deep” pattern? Use vocabulary or pattern </a:t>
            </a:r>
            <a:r>
              <a:rPr lang="en-US" sz="1200" dirty="0" err="1" smtClean="0">
                <a:solidFill>
                  <a:schemeClr val="tx1"/>
                </a:solidFill>
                <a:latin typeface="Times New Roman"/>
                <a:cs typeface="Times New Roman"/>
              </a:rPr>
              <a:t>perceptors</a:t>
            </a:r>
            <a:r>
              <a:rPr lang="en-US" sz="1200" dirty="0" smtClean="0">
                <a:solidFill>
                  <a:schemeClr val="tx1"/>
                </a:solidFill>
                <a:latin typeface="Times New Roman"/>
                <a:cs typeface="Times New Roman"/>
              </a:rPr>
              <a:t> that have meaning for you. </a:t>
            </a:r>
            <a:endParaRPr lang="en-US" sz="1200" dirty="0">
              <a:solidFill>
                <a:schemeClr val="tx1"/>
              </a:solidFill>
              <a:latin typeface="Times New Roman"/>
              <a:cs typeface="Times New Roman"/>
            </a:endParaRPr>
          </a:p>
        </p:txBody>
      </p:sp>
      <p:sp>
        <p:nvSpPr>
          <p:cNvPr id="15" name="TextBox 14"/>
          <p:cNvSpPr txBox="1"/>
          <p:nvPr/>
        </p:nvSpPr>
        <p:spPr>
          <a:xfrm>
            <a:off x="288225" y="1761067"/>
            <a:ext cx="1120820" cy="276999"/>
          </a:xfrm>
          <a:prstGeom prst="rect">
            <a:avLst/>
          </a:prstGeom>
          <a:noFill/>
        </p:spPr>
        <p:txBody>
          <a:bodyPr wrap="none" rtlCol="0">
            <a:spAutoFit/>
          </a:bodyPr>
          <a:lstStyle/>
          <a:p>
            <a:r>
              <a:rPr lang="en-US" sz="1200" dirty="0" smtClean="0">
                <a:latin typeface="Times New Roman"/>
                <a:cs typeface="Times New Roman"/>
              </a:rPr>
              <a:t>Deep structure</a:t>
            </a:r>
            <a:endParaRPr lang="en-US" sz="1200" dirty="0">
              <a:latin typeface="Times New Roman"/>
              <a:cs typeface="Times New Roman"/>
            </a:endParaRPr>
          </a:p>
        </p:txBody>
      </p:sp>
      <p:cxnSp>
        <p:nvCxnSpPr>
          <p:cNvPr id="17" name="Straight Connector 16"/>
          <p:cNvCxnSpPr/>
          <p:nvPr/>
        </p:nvCxnSpPr>
        <p:spPr>
          <a:xfrm>
            <a:off x="383853" y="4893733"/>
            <a:ext cx="5921007" cy="1588"/>
          </a:xfrm>
          <a:prstGeom prst="line">
            <a:avLst/>
          </a:prstGeom>
          <a:ln w="12700" cmpd="sng">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a:off x="383853" y="5469467"/>
            <a:ext cx="5921007" cy="1588"/>
          </a:xfrm>
          <a:prstGeom prst="line">
            <a:avLst/>
          </a:prstGeom>
          <a:ln w="12700" cmpd="sng">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a:off x="383853" y="5198533"/>
            <a:ext cx="5921007" cy="1588"/>
          </a:xfrm>
          <a:prstGeom prst="line">
            <a:avLst/>
          </a:prstGeom>
          <a:ln w="12700" cmpd="sng">
            <a:solidFill>
              <a:schemeClr val="tx1"/>
            </a:solidFill>
          </a:ln>
        </p:spPr>
        <p:style>
          <a:lnRef idx="2">
            <a:schemeClr val="accent1"/>
          </a:lnRef>
          <a:fillRef idx="0">
            <a:schemeClr val="accent1"/>
          </a:fillRef>
          <a:effectRef idx="1">
            <a:schemeClr val="accent1"/>
          </a:effectRef>
          <a:fontRef idx="minor">
            <a:schemeClr val="tx1"/>
          </a:fontRef>
        </p:style>
      </p:cxnSp>
      <p:sp>
        <p:nvSpPr>
          <p:cNvPr id="27" name="TextBox 26"/>
          <p:cNvSpPr txBox="1"/>
          <p:nvPr/>
        </p:nvSpPr>
        <p:spPr>
          <a:xfrm>
            <a:off x="6005251" y="8714601"/>
            <a:ext cx="599218" cy="276999"/>
          </a:xfrm>
          <a:prstGeom prst="rect">
            <a:avLst/>
          </a:prstGeom>
          <a:noFill/>
        </p:spPr>
        <p:txBody>
          <a:bodyPr wrap="none" rtlCol="0">
            <a:spAutoFit/>
          </a:bodyPr>
          <a:lstStyle/>
          <a:p>
            <a:r>
              <a:rPr lang="en-US" sz="1200" dirty="0" smtClean="0">
                <a:latin typeface="Times New Roman"/>
                <a:cs typeface="Times New Roman"/>
              </a:rPr>
              <a:t>Page 2</a:t>
            </a:r>
            <a:endParaRPr lang="en-US" sz="1200" dirty="0">
              <a:latin typeface="Times New Roman"/>
              <a:cs typeface="Times New Roman"/>
            </a:endParaRPr>
          </a:p>
        </p:txBody>
      </p:sp>
      <p:sp>
        <p:nvSpPr>
          <p:cNvPr id="28" name="TextBox 27"/>
          <p:cNvSpPr txBox="1"/>
          <p:nvPr/>
        </p:nvSpPr>
        <p:spPr>
          <a:xfrm>
            <a:off x="278141" y="5918200"/>
            <a:ext cx="2829846" cy="276999"/>
          </a:xfrm>
          <a:prstGeom prst="rect">
            <a:avLst/>
          </a:prstGeom>
          <a:noFill/>
        </p:spPr>
        <p:txBody>
          <a:bodyPr wrap="none" rtlCol="0">
            <a:spAutoFit/>
          </a:bodyPr>
          <a:lstStyle/>
          <a:p>
            <a:r>
              <a:rPr lang="en-US" sz="1200" dirty="0" smtClean="0">
                <a:latin typeface="Times New Roman"/>
                <a:cs typeface="Times New Roman"/>
              </a:rPr>
              <a:t>Surface structure of your own set of events</a:t>
            </a:r>
            <a:endParaRPr lang="en-US" sz="1200" dirty="0">
              <a:latin typeface="Times New Roman"/>
              <a:cs typeface="Times New Roman"/>
            </a:endParaRPr>
          </a:p>
        </p:txBody>
      </p:sp>
      <p:cxnSp>
        <p:nvCxnSpPr>
          <p:cNvPr id="31" name="Straight Connector 30"/>
          <p:cNvCxnSpPr/>
          <p:nvPr/>
        </p:nvCxnSpPr>
        <p:spPr>
          <a:xfrm>
            <a:off x="383853" y="4307945"/>
            <a:ext cx="5921007" cy="1588"/>
          </a:xfrm>
          <a:prstGeom prst="line">
            <a:avLst/>
          </a:prstGeom>
          <a:ln w="12700" cmpd="sng">
            <a:solidFill>
              <a:schemeClr val="tx1"/>
            </a:solidFill>
          </a:ln>
        </p:spPr>
        <p:style>
          <a:lnRef idx="2">
            <a:schemeClr val="accent1"/>
          </a:lnRef>
          <a:fillRef idx="0">
            <a:schemeClr val="accent1"/>
          </a:fillRef>
          <a:effectRef idx="1">
            <a:schemeClr val="accent1"/>
          </a:effectRef>
          <a:fontRef idx="minor">
            <a:schemeClr val="tx1"/>
          </a:fontRef>
        </p:style>
      </p:cxnSp>
      <p:cxnSp>
        <p:nvCxnSpPr>
          <p:cNvPr id="39" name="Straight Connector 38"/>
          <p:cNvCxnSpPr/>
          <p:nvPr/>
        </p:nvCxnSpPr>
        <p:spPr>
          <a:xfrm>
            <a:off x="347133" y="7880879"/>
            <a:ext cx="6112934" cy="1588"/>
          </a:xfrm>
          <a:prstGeom prst="line">
            <a:avLst/>
          </a:prstGeom>
          <a:ln w="12700" cap="flat" cmpd="sng" algn="ctr">
            <a:solidFill>
              <a:schemeClr val="tx1"/>
            </a:solidFill>
            <a:prstDash val="solid"/>
            <a:round/>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41" name="Straight Connector 40"/>
          <p:cNvCxnSpPr/>
          <p:nvPr/>
        </p:nvCxnSpPr>
        <p:spPr>
          <a:xfrm>
            <a:off x="347133" y="8128000"/>
            <a:ext cx="6112934" cy="1588"/>
          </a:xfrm>
          <a:prstGeom prst="line">
            <a:avLst/>
          </a:prstGeom>
          <a:ln w="12700" cap="flat" cmpd="sng" algn="ctr">
            <a:solidFill>
              <a:schemeClr val="tx1"/>
            </a:solidFill>
            <a:prstDash val="solid"/>
            <a:round/>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42" name="Straight Connector 41"/>
          <p:cNvCxnSpPr/>
          <p:nvPr/>
        </p:nvCxnSpPr>
        <p:spPr>
          <a:xfrm>
            <a:off x="347133" y="8380412"/>
            <a:ext cx="6112934" cy="1588"/>
          </a:xfrm>
          <a:prstGeom prst="line">
            <a:avLst/>
          </a:prstGeom>
          <a:ln w="12700" cap="flat" cmpd="sng" algn="ctr">
            <a:solidFill>
              <a:schemeClr val="tx1"/>
            </a:solidFill>
            <a:prstDash val="solid"/>
            <a:round/>
            <a:headEnd type="none" w="med" len="med"/>
            <a:tailEnd type="none" w="med" len="med"/>
          </a:ln>
        </p:spPr>
        <p:style>
          <a:lnRef idx="2">
            <a:schemeClr val="accent1"/>
          </a:lnRef>
          <a:fillRef idx="0">
            <a:schemeClr val="accent1"/>
          </a:fillRef>
          <a:effectRef idx="1">
            <a:schemeClr val="accent1"/>
          </a:effectRef>
          <a:fontRef idx="minor">
            <a:schemeClr val="tx1"/>
          </a:fontRef>
        </p:style>
      </p:cxnSp>
      <p:sp>
        <p:nvSpPr>
          <p:cNvPr id="44" name="Rectangle 43"/>
          <p:cNvSpPr/>
          <p:nvPr/>
        </p:nvSpPr>
        <p:spPr>
          <a:xfrm>
            <a:off x="295836" y="6195199"/>
            <a:ext cx="1228164" cy="1067606"/>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1</a:t>
            </a:r>
            <a:endParaRPr lang="en-US" sz="1000" dirty="0">
              <a:solidFill>
                <a:schemeClr val="tx1"/>
              </a:solidFill>
              <a:latin typeface="Times New Roman"/>
              <a:cs typeface="Times New Roman"/>
            </a:endParaRPr>
          </a:p>
        </p:txBody>
      </p:sp>
      <p:sp>
        <p:nvSpPr>
          <p:cNvPr id="45" name="Rectangle 44"/>
          <p:cNvSpPr/>
          <p:nvPr/>
        </p:nvSpPr>
        <p:spPr>
          <a:xfrm>
            <a:off x="1947693" y="6195199"/>
            <a:ext cx="1121284" cy="1067606"/>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2</a:t>
            </a:r>
            <a:endParaRPr lang="en-US" sz="1000" dirty="0">
              <a:solidFill>
                <a:schemeClr val="tx1"/>
              </a:solidFill>
              <a:latin typeface="Times New Roman"/>
              <a:cs typeface="Times New Roman"/>
            </a:endParaRPr>
          </a:p>
        </p:txBody>
      </p:sp>
      <p:sp>
        <p:nvSpPr>
          <p:cNvPr id="46" name="Rectangle 45"/>
          <p:cNvSpPr/>
          <p:nvPr/>
        </p:nvSpPr>
        <p:spPr>
          <a:xfrm>
            <a:off x="347133" y="2038066"/>
            <a:ext cx="1244600" cy="942201"/>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1</a:t>
            </a:r>
            <a:endParaRPr lang="en-US" sz="1000" dirty="0">
              <a:solidFill>
                <a:schemeClr val="tx1"/>
              </a:solidFill>
              <a:latin typeface="Times New Roman"/>
              <a:cs typeface="Times New Roman"/>
            </a:endParaRPr>
          </a:p>
        </p:txBody>
      </p:sp>
      <p:sp>
        <p:nvSpPr>
          <p:cNvPr id="47" name="Rectangle 46"/>
          <p:cNvSpPr/>
          <p:nvPr/>
        </p:nvSpPr>
        <p:spPr>
          <a:xfrm>
            <a:off x="1947692" y="2038066"/>
            <a:ext cx="1227308" cy="942201"/>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2</a:t>
            </a:r>
            <a:endParaRPr lang="en-US" sz="1000" dirty="0">
              <a:solidFill>
                <a:schemeClr val="tx1"/>
              </a:solidFill>
              <a:latin typeface="Times New Roman"/>
              <a:cs typeface="Times New Roman"/>
            </a:endParaRPr>
          </a:p>
        </p:txBody>
      </p:sp>
      <p:sp>
        <p:nvSpPr>
          <p:cNvPr id="48" name="Rectangle 47"/>
          <p:cNvSpPr/>
          <p:nvPr/>
        </p:nvSpPr>
        <p:spPr>
          <a:xfrm>
            <a:off x="3496733" y="2038066"/>
            <a:ext cx="1233621" cy="942201"/>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3</a:t>
            </a:r>
            <a:endParaRPr lang="en-US" sz="1000" dirty="0">
              <a:solidFill>
                <a:schemeClr val="tx1"/>
              </a:solidFill>
              <a:latin typeface="Times New Roman"/>
              <a:cs typeface="Times New Roman"/>
            </a:endParaRPr>
          </a:p>
        </p:txBody>
      </p:sp>
      <p:sp>
        <p:nvSpPr>
          <p:cNvPr id="49" name="Rectangle 48"/>
          <p:cNvSpPr/>
          <p:nvPr/>
        </p:nvSpPr>
        <p:spPr>
          <a:xfrm>
            <a:off x="5029200" y="2038066"/>
            <a:ext cx="1275660" cy="942201"/>
          </a:xfrm>
          <a:prstGeom prst="rect">
            <a:avLst/>
          </a:prstGeom>
          <a:noFill/>
          <a:ln>
            <a:solidFill>
              <a:schemeClr val="tx1"/>
            </a:solidFill>
            <a:prstDash val="sysDash"/>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4</a:t>
            </a:r>
            <a:endParaRPr lang="en-US" sz="1000" dirty="0">
              <a:solidFill>
                <a:schemeClr val="tx1"/>
              </a:solidFill>
              <a:latin typeface="Times New Roman"/>
              <a:cs typeface="Times New Roman"/>
            </a:endParaRPr>
          </a:p>
        </p:txBody>
      </p:sp>
      <p:sp>
        <p:nvSpPr>
          <p:cNvPr id="51" name="Rectangle 50"/>
          <p:cNvSpPr/>
          <p:nvPr/>
        </p:nvSpPr>
        <p:spPr>
          <a:xfrm>
            <a:off x="3496733" y="6195199"/>
            <a:ext cx="1106621" cy="1067606"/>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3</a:t>
            </a:r>
            <a:endParaRPr lang="en-US" sz="1000" dirty="0">
              <a:solidFill>
                <a:schemeClr val="tx1"/>
              </a:solidFill>
              <a:latin typeface="Times New Roman"/>
              <a:cs typeface="Times New Roman"/>
            </a:endParaRPr>
          </a:p>
        </p:txBody>
      </p:sp>
      <p:sp>
        <p:nvSpPr>
          <p:cNvPr id="52" name="Rectangle 51"/>
          <p:cNvSpPr/>
          <p:nvPr/>
        </p:nvSpPr>
        <p:spPr>
          <a:xfrm>
            <a:off x="5029200" y="6195199"/>
            <a:ext cx="1089479" cy="1067606"/>
          </a:xfrm>
          <a:prstGeom prst="rect">
            <a:avLst/>
          </a:prstGeom>
          <a:noFill/>
          <a:ln>
            <a:solidFill>
              <a:schemeClr val="tx1"/>
            </a:solidFill>
            <a:prstDash val="sysDash"/>
          </a:ln>
        </p:spPr>
        <p:style>
          <a:lnRef idx="1">
            <a:schemeClr val="accent1"/>
          </a:lnRef>
          <a:fillRef idx="3">
            <a:schemeClr val="accent1"/>
          </a:fillRef>
          <a:effectRef idx="2">
            <a:schemeClr val="accent1"/>
          </a:effectRef>
          <a:fontRef idx="minor">
            <a:schemeClr val="lt1"/>
          </a:fontRef>
        </p:style>
        <p:txBody>
          <a:bodyPr rtlCol="0" anchor="t"/>
          <a:lstStyle/>
          <a:p>
            <a:r>
              <a:rPr lang="en-US" sz="1000" dirty="0" smtClean="0">
                <a:solidFill>
                  <a:schemeClr val="tx1"/>
                </a:solidFill>
                <a:latin typeface="Times New Roman"/>
                <a:cs typeface="Times New Roman"/>
              </a:rPr>
              <a:t>4</a:t>
            </a:r>
            <a:endParaRPr lang="en-US" sz="1000" dirty="0">
              <a:solidFill>
                <a:schemeClr val="tx1"/>
              </a:solidFill>
              <a:latin typeface="Times New Roman"/>
              <a:cs typeface="Times New Roman"/>
            </a:endParaRPr>
          </a:p>
        </p:txBody>
      </p:sp>
      <p:cxnSp>
        <p:nvCxnSpPr>
          <p:cNvPr id="55" name="Straight Connector 54"/>
          <p:cNvCxnSpPr/>
          <p:nvPr/>
        </p:nvCxnSpPr>
        <p:spPr>
          <a:xfrm>
            <a:off x="383853" y="8600545"/>
            <a:ext cx="6112934" cy="1588"/>
          </a:xfrm>
          <a:prstGeom prst="line">
            <a:avLst/>
          </a:prstGeom>
          <a:ln w="12700" cap="flat" cmpd="sng" algn="ctr">
            <a:solidFill>
              <a:schemeClr val="tx1"/>
            </a:solidFill>
            <a:prstDash val="solid"/>
            <a:round/>
            <a:headEnd type="none" w="med" len="med"/>
            <a:tailEnd type="none" w="med" len="med"/>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31630236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1572</TotalTime>
  <Words>449</Words>
  <Application>Microsoft Macintosh PowerPoint</Application>
  <PresentationFormat>On-screen Show (4:3)</PresentationFormat>
  <Paragraphs>25</Paragraphs>
  <Slides>2</Slides>
  <Notes>0</Notes>
  <HiddenSlides>0</HiddenSlides>
  <MMClips>0</MMClips>
  <ScaleCrop>false</ScaleCrop>
  <HeadingPairs>
    <vt:vector size="4" baseType="variant">
      <vt:variant>
        <vt:lpstr>Design Template</vt:lpstr>
      </vt:variant>
      <vt:variant>
        <vt:i4>1</vt:i4>
      </vt:variant>
      <vt:variant>
        <vt:lpstr>Slide Titles</vt:lpstr>
      </vt:variant>
      <vt:variant>
        <vt:i4>2</vt:i4>
      </vt:variant>
    </vt:vector>
  </HeadingPairs>
  <TitlesOfParts>
    <vt:vector size="3" baseType="lpstr">
      <vt:lpstr>Office Theme</vt:lpstr>
      <vt:lpstr>Slide 1</vt:lpstr>
      <vt:lpstr>Slide 2</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Thomas Hagerty</dc:creator>
  <cp:lastModifiedBy>Thomas Hagerty</cp:lastModifiedBy>
  <cp:revision>32</cp:revision>
  <cp:lastPrinted>2017-08-17T19:59:54Z</cp:lastPrinted>
  <dcterms:created xsi:type="dcterms:W3CDTF">2017-08-30T11:40:59Z</dcterms:created>
  <dcterms:modified xsi:type="dcterms:W3CDTF">2017-08-30T11:41:54Z</dcterms:modified>
</cp:coreProperties>
</file>

<file path=docProps/thumbnail.jpeg>
</file>